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0" r:id="rId1"/>
  </p:sldMasterIdLst>
  <p:sldIdLst>
    <p:sldId id="256" r:id="rId2"/>
    <p:sldId id="300" r:id="rId3"/>
    <p:sldId id="299" r:id="rId4"/>
    <p:sldId id="297" r:id="rId5"/>
    <p:sldId id="301" r:id="rId6"/>
    <p:sldId id="285" r:id="rId7"/>
    <p:sldId id="302" r:id="rId8"/>
    <p:sldId id="303" r:id="rId9"/>
    <p:sldId id="304" r:id="rId10"/>
    <p:sldId id="305" r:id="rId11"/>
    <p:sldId id="315" r:id="rId12"/>
    <p:sldId id="307" r:id="rId13"/>
    <p:sldId id="308" r:id="rId14"/>
    <p:sldId id="309" r:id="rId15"/>
    <p:sldId id="310" r:id="rId16"/>
    <p:sldId id="311" r:id="rId17"/>
    <p:sldId id="269" r:id="rId1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B10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219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9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B4FFE-2DEC-400C-8098-E17CACFD4C8F}" type="datetimeFigureOut">
              <a:rPr lang="zh-CN" altLang="en-US" smtClean="0"/>
              <a:t>2019/11/22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B5FC8-358D-47E7-9991-9FBA10608B2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0303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B4FFE-2DEC-400C-8098-E17CACFD4C8F}" type="datetimeFigureOut">
              <a:rPr lang="zh-CN" altLang="en-US" smtClean="0"/>
              <a:t>2019/11/22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B5FC8-358D-47E7-9991-9FBA10608B2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72981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B4FFE-2DEC-400C-8098-E17CACFD4C8F}" type="datetimeFigureOut">
              <a:rPr lang="zh-CN" altLang="en-US" smtClean="0"/>
              <a:t>2019/11/22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B5FC8-358D-47E7-9991-9FBA10608B2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42282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B4FFE-2DEC-400C-8098-E17CACFD4C8F}" type="datetimeFigureOut">
              <a:rPr lang="zh-CN" altLang="en-US" smtClean="0"/>
              <a:t>2019/11/22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B5FC8-358D-47E7-9991-9FBA10608B2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69295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B4FFE-2DEC-400C-8098-E17CACFD4C8F}" type="datetimeFigureOut">
              <a:rPr lang="zh-CN" altLang="en-US" smtClean="0"/>
              <a:t>2019/11/22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B5FC8-358D-47E7-9991-9FBA10608B2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984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B4FFE-2DEC-400C-8098-E17CACFD4C8F}" type="datetimeFigureOut">
              <a:rPr lang="zh-CN" altLang="en-US" smtClean="0"/>
              <a:t>2019/11/22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B5FC8-358D-47E7-9991-9FBA10608B2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44713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B4FFE-2DEC-400C-8098-E17CACFD4C8F}" type="datetimeFigureOut">
              <a:rPr lang="zh-CN" altLang="en-US" smtClean="0"/>
              <a:t>2019/11/22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B5FC8-358D-47E7-9991-9FBA10608B2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16750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B4FFE-2DEC-400C-8098-E17CACFD4C8F}" type="datetimeFigureOut">
              <a:rPr lang="zh-CN" altLang="en-US" smtClean="0"/>
              <a:t>2019/11/22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B5FC8-358D-47E7-9991-9FBA10608B2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49595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B4FFE-2DEC-400C-8098-E17CACFD4C8F}" type="datetimeFigureOut">
              <a:rPr lang="zh-CN" altLang="en-US" smtClean="0"/>
              <a:t>2019/11/22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B5FC8-358D-47E7-9991-9FBA10608B2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29696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B4FFE-2DEC-400C-8098-E17CACFD4C8F}" type="datetimeFigureOut">
              <a:rPr lang="zh-CN" altLang="en-US" smtClean="0"/>
              <a:t>2019/11/22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B5FC8-358D-47E7-9991-9FBA10608B2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72019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B4FFE-2DEC-400C-8098-E17CACFD4C8F}" type="datetimeFigureOut">
              <a:rPr lang="zh-CN" altLang="en-US" smtClean="0"/>
              <a:t>2019/11/22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B5FC8-358D-47E7-9991-9FBA10608B2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06429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7B4FFE-2DEC-400C-8098-E17CACFD4C8F}" type="datetimeFigureOut">
              <a:rPr lang="zh-CN" altLang="en-US" smtClean="0"/>
              <a:t>2019/11/22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2B5FC8-358D-47E7-9991-9FBA10608B2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74661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3.png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gif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7.png"/><Relationship Id="rId4" Type="http://schemas.openxmlformats.org/officeDocument/2006/relationships/image" Target="../media/image6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12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gif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8.png"/><Relationship Id="rId7" Type="http://schemas.openxmlformats.org/officeDocument/2006/relationships/image" Target="../media/image13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5.png"/><Relationship Id="rId5" Type="http://schemas.openxmlformats.org/officeDocument/2006/relationships/image" Target="../media/image17.emf"/><Relationship Id="rId4" Type="http://schemas.openxmlformats.org/officeDocument/2006/relationships/oleObject" Target="../embeddings/oleObject4.bin"/><Relationship Id="rId9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2667000" y="4520792"/>
            <a:ext cx="6858000" cy="1655762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latin typeface="+mn-ea"/>
              </a:rPr>
              <a:t>杨林林</a:t>
            </a:r>
            <a:endParaRPr lang="en-US" altLang="zh-CN" dirty="0" smtClean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dirty="0" smtClean="0">
                <a:latin typeface="+mn-ea"/>
              </a:rPr>
              <a:t>19</a:t>
            </a:r>
            <a:r>
              <a:rPr lang="zh-CN" altLang="en-US" dirty="0" smtClean="0">
                <a:latin typeface="+mn-ea"/>
              </a:rPr>
              <a:t>级硕匡亚明</a:t>
            </a:r>
            <a:r>
              <a:rPr lang="zh-CN" altLang="en-US" dirty="0">
                <a:latin typeface="+mn-ea"/>
              </a:rPr>
              <a:t>学院</a:t>
            </a:r>
            <a:endParaRPr lang="en-US" altLang="zh-CN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+mn-ea"/>
              </a:rPr>
              <a:t>2019</a:t>
            </a:r>
            <a:r>
              <a:rPr lang="zh-CN" altLang="en-US" dirty="0">
                <a:latin typeface="+mn-ea"/>
              </a:rPr>
              <a:t>年</a:t>
            </a:r>
            <a:r>
              <a:rPr lang="en-US" altLang="zh-CN" dirty="0">
                <a:latin typeface="+mn-ea"/>
              </a:rPr>
              <a:t>11</a:t>
            </a:r>
            <a:r>
              <a:rPr lang="zh-CN" altLang="en-US" dirty="0" smtClean="0">
                <a:latin typeface="+mn-ea"/>
              </a:rPr>
              <a:t>月</a:t>
            </a:r>
            <a:r>
              <a:rPr lang="en-US" altLang="zh-CN" dirty="0" smtClean="0">
                <a:latin typeface="+mn-ea"/>
              </a:rPr>
              <a:t>22</a:t>
            </a:r>
            <a:r>
              <a:rPr lang="zh-CN" altLang="en-US" dirty="0" smtClean="0">
                <a:latin typeface="+mn-ea"/>
              </a:rPr>
              <a:t>日 </a:t>
            </a:r>
            <a:endParaRPr lang="en-US" altLang="zh-CN" sz="2000" dirty="0">
              <a:latin typeface="+mn-ea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E254696-EB39-4618-8145-F58B9C326184}"/>
              </a:ext>
            </a:extLst>
          </p:cNvPr>
          <p:cNvSpPr txBox="1"/>
          <p:nvPr/>
        </p:nvSpPr>
        <p:spPr>
          <a:xfrm>
            <a:off x="8264522" y="256809"/>
            <a:ext cx="39196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FF0000"/>
                </a:solidFill>
                <a:latin typeface="等线" panose="020F0502020204030204"/>
              </a:rPr>
              <a:t>计算催化课堂报告  </a:t>
            </a:r>
            <a:r>
              <a:rPr lang="en-US" altLang="zh-CN" sz="3200" b="1" dirty="0" smtClean="0">
                <a:solidFill>
                  <a:srgbClr val="FF0000"/>
                </a:solidFill>
                <a:latin typeface="等线" panose="020F0502020204030204"/>
              </a:rPr>
              <a:t>3</a:t>
            </a:r>
            <a:endParaRPr lang="zh-CN" altLang="en-US" sz="3200" b="1" dirty="0">
              <a:solidFill>
                <a:srgbClr val="FF0000"/>
              </a:solidFill>
              <a:latin typeface="等线" panose="020F0502020204030204"/>
            </a:endParaRPr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0E60F455-35DD-449B-9C3B-6BC3CD93AB62}"/>
              </a:ext>
            </a:extLst>
          </p:cNvPr>
          <p:cNvSpPr txBox="1">
            <a:spLocks/>
          </p:cNvSpPr>
          <p:nvPr/>
        </p:nvSpPr>
        <p:spPr>
          <a:xfrm>
            <a:off x="74814" y="2140400"/>
            <a:ext cx="12184185" cy="10815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5400" b="1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三种不同类型氢化反应的机理讨论</a:t>
            </a:r>
            <a:endParaRPr lang="zh-CN" altLang="en-US" sz="5400" b="1" dirty="0">
              <a:solidFill>
                <a:srgbClr val="0000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7907"/>
            <a:ext cx="12192000" cy="809625"/>
          </a:xfrm>
          <a:prstGeom prst="rect">
            <a:avLst/>
          </a:prstGeom>
          <a:solidFill>
            <a:srgbClr val="0B10D1"/>
          </a:solidFill>
          <a:ln>
            <a:solidFill>
              <a:srgbClr val="0B10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/>
            <a:endParaRPr lang="zh-CN" altLang="en-US" noProof="1">
              <a:solidFill>
                <a:srgbClr val="0B10D1"/>
              </a:solidFill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801689" y="89553"/>
            <a:ext cx="38626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2.4  NBO Analysis</a:t>
            </a:r>
            <a:endParaRPr lang="zh-CN" altLang="en-US" sz="3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0" name="表格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3271320"/>
              </p:ext>
            </p:extLst>
          </p:nvPr>
        </p:nvGraphicFramePr>
        <p:xfrm>
          <a:off x="2032000" y="1717193"/>
          <a:ext cx="8128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349261443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995528628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3440825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6838129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dirty="0" smtClean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Reactant</a:t>
                      </a:r>
                      <a:endParaRPr lang="zh-CN" altLang="en-US" sz="1800" b="0" dirty="0">
                        <a:solidFill>
                          <a:schemeClr val="tx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dirty="0" smtClean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TS</a:t>
                      </a:r>
                      <a:endParaRPr lang="zh-CN" altLang="en-US" sz="1800" b="0" dirty="0" smtClean="0">
                        <a:solidFill>
                          <a:schemeClr val="tx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dirty="0" smtClean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Product</a:t>
                      </a:r>
                      <a:endParaRPr lang="zh-CN" altLang="en-US" sz="1800" b="0" dirty="0" smtClean="0">
                        <a:solidFill>
                          <a:schemeClr val="tx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00238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P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0.743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1.280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1.139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08671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H</a:t>
                      </a:r>
                      <a:r>
                        <a:rPr lang="en-US" altLang="zh-CN" baseline="-25000" dirty="0" smtClean="0"/>
                        <a:t>1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0.000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0.093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-0.067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36486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H</a:t>
                      </a:r>
                      <a:r>
                        <a:rPr lang="en-US" altLang="zh-CN" baseline="-25000" dirty="0" smtClean="0"/>
                        <a:t>2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0.000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-0.880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-0.260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39095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37027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7907"/>
            <a:ext cx="12192000" cy="809625"/>
          </a:xfrm>
          <a:prstGeom prst="rect">
            <a:avLst/>
          </a:prstGeom>
          <a:solidFill>
            <a:srgbClr val="0B10D1"/>
          </a:solidFill>
          <a:ln>
            <a:solidFill>
              <a:srgbClr val="0B10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/>
            <a:endParaRPr lang="zh-CN" altLang="en-US" noProof="1">
              <a:solidFill>
                <a:srgbClr val="0B10D1"/>
              </a:solidFill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801689" y="89553"/>
            <a:ext cx="38626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2.4  NBO Analysis</a:t>
            </a:r>
            <a:endParaRPr lang="zh-CN" altLang="en-US" sz="3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7664" y="2749821"/>
            <a:ext cx="3448050" cy="2590800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3298249" y="5409155"/>
            <a:ext cx="100687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LUMO+1</a:t>
            </a:r>
          </a:p>
          <a:p>
            <a:r>
              <a:rPr lang="en-US" altLang="zh-CN" dirty="0" smtClean="0"/>
              <a:t>0.131e</a:t>
            </a:r>
          </a:p>
          <a:p>
            <a:r>
              <a:rPr lang="en-US" altLang="zh-CN" dirty="0" smtClean="0"/>
              <a:t>1.67eV</a:t>
            </a:r>
            <a:endParaRPr lang="zh-CN" altLang="en-US" dirty="0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8865390">
            <a:off x="2366269" y="1444638"/>
            <a:ext cx="1165629" cy="1156593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1656728" y="2173825"/>
            <a:ext cx="96181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/>
              <a:t>HOMO</a:t>
            </a:r>
          </a:p>
          <a:p>
            <a:r>
              <a:rPr lang="en-US" altLang="zh-CN" dirty="0" smtClean="0"/>
              <a:t>1.515e</a:t>
            </a:r>
          </a:p>
          <a:p>
            <a:r>
              <a:rPr lang="en-US" altLang="zh-CN" dirty="0" smtClean="0"/>
              <a:t>-8.09eV</a:t>
            </a:r>
            <a:endParaRPr lang="zh-CN" altLang="en-US" dirty="0"/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2896" y="2338679"/>
            <a:ext cx="3438525" cy="2886075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3638577">
            <a:off x="6845744" y="1338473"/>
            <a:ext cx="1451086" cy="1475543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9210581" y="5422269"/>
            <a:ext cx="91082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HOMO</a:t>
            </a:r>
          </a:p>
          <a:p>
            <a:r>
              <a:rPr lang="en-US" altLang="zh-CN" dirty="0" smtClean="0"/>
              <a:t>1.106e</a:t>
            </a:r>
          </a:p>
          <a:p>
            <a:r>
              <a:rPr lang="en-US" altLang="zh-CN" dirty="0" smtClean="0"/>
              <a:t>-5.18eV</a:t>
            </a:r>
            <a:endParaRPr lang="zh-CN" altLang="en-US" dirty="0"/>
          </a:p>
        </p:txBody>
      </p:sp>
      <p:sp>
        <p:nvSpPr>
          <p:cNvPr id="23" name="矩形 22"/>
          <p:cNvSpPr/>
          <p:nvPr/>
        </p:nvSpPr>
        <p:spPr>
          <a:xfrm>
            <a:off x="7115873" y="2610583"/>
            <a:ext cx="91082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LUMO</a:t>
            </a:r>
          </a:p>
          <a:p>
            <a:r>
              <a:rPr lang="en-US" altLang="zh-CN" dirty="0" smtClean="0"/>
              <a:t>1.057e</a:t>
            </a:r>
          </a:p>
          <a:p>
            <a:r>
              <a:rPr lang="en-US" altLang="zh-CN" dirty="0" smtClean="0"/>
              <a:t>-4.28eV</a:t>
            </a:r>
            <a:endParaRPr lang="zh-CN" altLang="en-US" dirty="0"/>
          </a:p>
        </p:txBody>
      </p:sp>
      <p:cxnSp>
        <p:nvCxnSpPr>
          <p:cNvPr id="25" name="直接箭头连接符 24"/>
          <p:cNvCxnSpPr/>
          <p:nvPr/>
        </p:nvCxnSpPr>
        <p:spPr>
          <a:xfrm>
            <a:off x="3108960" y="2496621"/>
            <a:ext cx="150196" cy="3713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/>
          <p:cNvCxnSpPr/>
          <p:nvPr/>
        </p:nvCxnSpPr>
        <p:spPr>
          <a:xfrm flipH="1" flipV="1">
            <a:off x="8421289" y="2338679"/>
            <a:ext cx="368454" cy="3158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2695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0" y="1"/>
            <a:ext cx="12192000" cy="809625"/>
          </a:xfrm>
          <a:prstGeom prst="rect">
            <a:avLst/>
          </a:prstGeom>
          <a:solidFill>
            <a:srgbClr val="0B10D1"/>
          </a:solidFill>
          <a:ln>
            <a:solidFill>
              <a:srgbClr val="0B10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/>
            <a:endParaRPr lang="zh-CN" altLang="en-US" noProof="1">
              <a:solidFill>
                <a:srgbClr val="0B10D1"/>
              </a:solidFill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741613" y="78040"/>
            <a:ext cx="69704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3.1  </a:t>
            </a:r>
            <a:r>
              <a:rPr lang="en-US" altLang="zh-CN" sz="3600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H</a:t>
            </a:r>
            <a:r>
              <a:rPr lang="en-US" altLang="zh-CN" sz="3600" baseline="-25000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2  </a:t>
            </a:r>
            <a:r>
              <a:rPr lang="en-US" altLang="zh-CN" sz="3600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Activation </a:t>
            </a:r>
            <a:r>
              <a:rPr lang="en-US" altLang="zh-CN" sz="3600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by </a:t>
            </a:r>
            <a:r>
              <a:rPr lang="en-US" altLang="zh-CN" sz="3600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NHC</a:t>
            </a:r>
            <a:endParaRPr lang="zh-CN" altLang="en-US" sz="3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457004" y="3250278"/>
            <a:ext cx="7822276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rgbClr val="0B10D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Method </a:t>
            </a:r>
            <a:r>
              <a:rPr lang="en-US" altLang="zh-CN" dirty="0" smtClean="0">
                <a:latin typeface="Helvetica" panose="020B0604020202020204" pitchFamily="34" charset="0"/>
                <a:cs typeface="Helvetica" panose="020B0604020202020204" pitchFamily="34" charset="0"/>
              </a:rPr>
              <a:t>: </a:t>
            </a:r>
            <a:r>
              <a:rPr lang="en-US" altLang="zh-CN" sz="20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DFT&amp;B3LYP with dispersion correction(GD3BJ)</a:t>
            </a:r>
          </a:p>
          <a:p>
            <a:endParaRPr lang="en-US" altLang="zh-CN" sz="2400" dirty="0" smtClean="0">
              <a:solidFill>
                <a:srgbClr val="0B10D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r>
              <a:rPr lang="en-US" altLang="zh-CN" sz="2400" dirty="0" smtClean="0">
                <a:solidFill>
                  <a:srgbClr val="0B10D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Basis set </a:t>
            </a:r>
            <a:r>
              <a:rPr lang="en-US" altLang="zh-CN" dirty="0" smtClean="0">
                <a:latin typeface="Helvetica" panose="020B0604020202020204" pitchFamily="34" charset="0"/>
                <a:cs typeface="Helvetica" panose="020B0604020202020204" pitchFamily="34" charset="0"/>
              </a:rPr>
              <a:t>: </a:t>
            </a:r>
            <a:r>
              <a:rPr lang="en-US" altLang="zh-CN" sz="20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6-311G**</a:t>
            </a:r>
          </a:p>
          <a:p>
            <a:endParaRPr lang="en-US" altLang="zh-CN" sz="20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r>
              <a:rPr lang="en-US" altLang="zh-CN" sz="2400" dirty="0">
                <a:solidFill>
                  <a:srgbClr val="0B10D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Optimizations</a:t>
            </a:r>
            <a:r>
              <a:rPr lang="en-US" altLang="zh-CN" sz="20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were performed in </a:t>
            </a:r>
            <a:r>
              <a:rPr lang="en-US" altLang="zh-CN" sz="2000" dirty="0" smtClean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benzene</a:t>
            </a:r>
            <a:r>
              <a:rPr lang="en-US" altLang="zh-CN" sz="20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solution.</a:t>
            </a:r>
          </a:p>
          <a:p>
            <a:r>
              <a:rPr lang="en-US" altLang="zh-CN" sz="20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Solvent effect was considered with </a:t>
            </a:r>
            <a:r>
              <a:rPr lang="en-US" altLang="zh-CN" sz="2000" dirty="0" smtClean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SMD</a:t>
            </a:r>
            <a:r>
              <a:rPr lang="en-US" altLang="zh-CN" sz="20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model.</a:t>
            </a:r>
          </a:p>
          <a:p>
            <a:endParaRPr lang="en-US" altLang="zh-CN" sz="20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r>
              <a:rPr lang="en-US" altLang="zh-CN" sz="2000" dirty="0" smtClean="0">
                <a:solidFill>
                  <a:srgbClr val="0B10D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Program : G16</a:t>
            </a:r>
            <a:endParaRPr lang="en-US" altLang="zh-CN" sz="2000" dirty="0">
              <a:solidFill>
                <a:srgbClr val="0B10D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9757" y="1298197"/>
            <a:ext cx="4004207" cy="1641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562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7907"/>
            <a:ext cx="12192000" cy="809625"/>
          </a:xfrm>
          <a:prstGeom prst="rect">
            <a:avLst/>
          </a:prstGeom>
          <a:solidFill>
            <a:srgbClr val="0B10D1"/>
          </a:solidFill>
          <a:ln>
            <a:solidFill>
              <a:srgbClr val="0B10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/>
            <a:endParaRPr lang="zh-CN" altLang="en-US" noProof="1">
              <a:solidFill>
                <a:srgbClr val="0B10D1"/>
              </a:solidFill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315393" y="120331"/>
            <a:ext cx="60696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3.2  </a:t>
            </a:r>
            <a:r>
              <a:rPr lang="en-US" altLang="zh-CN" sz="36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Optimized   </a:t>
            </a:r>
            <a:r>
              <a:rPr lang="en-US" altLang="zh-CN" sz="36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Geometries</a:t>
            </a:r>
            <a:endParaRPr lang="zh-CN" altLang="en-US" sz="3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164620" y="4276284"/>
            <a:ext cx="538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1</a:t>
            </a:r>
            <a:endParaRPr lang="zh-CN" altLang="en-US" b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0403040" y="5705620"/>
            <a:ext cx="548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3</a:t>
            </a:r>
            <a:endParaRPr lang="zh-CN" altLang="en-US" b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588260" y="1017576"/>
            <a:ext cx="17271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rgbClr val="0B10D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Reactant</a:t>
            </a:r>
            <a:endParaRPr lang="zh-CN" altLang="en-US" sz="2400" dirty="0">
              <a:solidFill>
                <a:srgbClr val="0B10D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9611327" y="1096490"/>
            <a:ext cx="17271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rgbClr val="0B10D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Product</a:t>
            </a:r>
            <a:endParaRPr lang="zh-CN" altLang="en-US" sz="2400" dirty="0">
              <a:solidFill>
                <a:srgbClr val="0B10D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7" name="文本框 13"/>
          <p:cNvSpPr txBox="1"/>
          <p:nvPr/>
        </p:nvSpPr>
        <p:spPr>
          <a:xfrm>
            <a:off x="6271525" y="1044321"/>
            <a:ext cx="8192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dirty="0" smtClean="0">
                <a:solidFill>
                  <a:srgbClr val="0B10D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TS</a:t>
            </a:r>
            <a:endParaRPr lang="zh-CN" altLang="en-US" sz="2400" dirty="0">
              <a:solidFill>
                <a:srgbClr val="0B10D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2164620" y="4564649"/>
            <a:ext cx="538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+</a:t>
            </a:r>
            <a:endParaRPr lang="zh-CN" altLang="en-US" b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2153499" y="5842123"/>
            <a:ext cx="538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2</a:t>
            </a:r>
            <a:endParaRPr lang="zh-CN" altLang="en-US" b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498310" y="1767606"/>
            <a:ext cx="3848793" cy="4709641"/>
          </a:xfrm>
          <a:prstGeom prst="rect">
            <a:avLst/>
          </a:prstGeom>
          <a:noFill/>
          <a:ln w="19050">
            <a:solidFill>
              <a:srgbClr val="0B10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5826" y="4937313"/>
            <a:ext cx="1978620" cy="911989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3905" y="2445536"/>
            <a:ext cx="3109305" cy="2814222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 rotWithShape="1">
          <a:blip r:embed="rId4"/>
          <a:srcRect l="4717" t="4876" r="6418" b="3723"/>
          <a:stretch/>
        </p:blipFill>
        <p:spPr>
          <a:xfrm>
            <a:off x="1203064" y="1826615"/>
            <a:ext cx="2321533" cy="2449669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37324" y="2676699"/>
            <a:ext cx="2571332" cy="2844338"/>
          </a:xfrm>
          <a:prstGeom prst="rect">
            <a:avLst/>
          </a:prstGeom>
        </p:spPr>
      </p:pic>
      <p:sp>
        <p:nvSpPr>
          <p:cNvPr id="26" name="文本框 25"/>
          <p:cNvSpPr txBox="1"/>
          <p:nvPr/>
        </p:nvSpPr>
        <p:spPr>
          <a:xfrm>
            <a:off x="7347259" y="3849524"/>
            <a:ext cx="39901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CN" sz="1000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CN" altLang="en-US" sz="1000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7441470" y="3311449"/>
            <a:ext cx="39901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CN" sz="1000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CN" altLang="en-US" sz="1000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文本框 25"/>
          <p:cNvSpPr txBox="1"/>
          <p:nvPr/>
        </p:nvSpPr>
        <p:spPr>
          <a:xfrm>
            <a:off x="11166528" y="4098868"/>
            <a:ext cx="3216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CN" sz="1000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CN" altLang="en-US" sz="1000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10752174" y="3486872"/>
            <a:ext cx="39901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CN" sz="1000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CN" altLang="en-US" sz="1000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文本框 26"/>
          <p:cNvSpPr txBox="1"/>
          <p:nvPr/>
        </p:nvSpPr>
        <p:spPr>
          <a:xfrm flipH="1">
            <a:off x="6887774" y="3677215"/>
            <a:ext cx="3608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CN" sz="1000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CN" altLang="en-US" sz="1000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文本框 26"/>
          <p:cNvSpPr txBox="1"/>
          <p:nvPr/>
        </p:nvSpPr>
        <p:spPr>
          <a:xfrm flipH="1">
            <a:off x="10755739" y="3852647"/>
            <a:ext cx="3608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CN" sz="1000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CN" altLang="en-US" sz="1000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右箭头 31"/>
          <p:cNvSpPr/>
          <p:nvPr/>
        </p:nvSpPr>
        <p:spPr>
          <a:xfrm>
            <a:off x="4561863" y="3813112"/>
            <a:ext cx="881149" cy="2826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右箭头 32"/>
          <p:cNvSpPr/>
          <p:nvPr/>
        </p:nvSpPr>
        <p:spPr>
          <a:xfrm>
            <a:off x="7975785" y="3782119"/>
            <a:ext cx="881149" cy="2826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5844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7907"/>
            <a:ext cx="12192000" cy="809625"/>
          </a:xfrm>
          <a:prstGeom prst="rect">
            <a:avLst/>
          </a:prstGeom>
          <a:solidFill>
            <a:srgbClr val="0B10D1"/>
          </a:solidFill>
          <a:ln>
            <a:solidFill>
              <a:srgbClr val="0B10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/>
            <a:endParaRPr lang="zh-CN" altLang="en-US" noProof="1">
              <a:solidFill>
                <a:srgbClr val="0B10D1"/>
              </a:solidFill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593227" y="89553"/>
            <a:ext cx="85818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3.3  </a:t>
            </a:r>
            <a:r>
              <a:rPr lang="en-US" altLang="zh-CN" sz="36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Gibbs Free Energy Profile</a:t>
            </a:r>
            <a:endParaRPr lang="zh-CN" altLang="en-US" sz="3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5339" y="899178"/>
            <a:ext cx="4749614" cy="486963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2910" y="5297755"/>
            <a:ext cx="980902" cy="1032393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6272" y="5654798"/>
            <a:ext cx="620623" cy="286059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4377582" y="5629284"/>
            <a:ext cx="28869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+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5"/>
          <a:srcRect l="15906" b="10016"/>
          <a:stretch/>
        </p:blipFill>
        <p:spPr>
          <a:xfrm>
            <a:off x="5960226" y="1479665"/>
            <a:ext cx="1454727" cy="1410104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6"/>
          <a:srcRect l="6784"/>
          <a:stretch/>
        </p:blipFill>
        <p:spPr>
          <a:xfrm>
            <a:off x="7414953" y="4701917"/>
            <a:ext cx="1180407" cy="1401351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05156" y="2317511"/>
            <a:ext cx="3700593" cy="1774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075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7907"/>
            <a:ext cx="12192000" cy="809625"/>
          </a:xfrm>
          <a:prstGeom prst="rect">
            <a:avLst/>
          </a:prstGeom>
          <a:solidFill>
            <a:srgbClr val="0B10D1"/>
          </a:solidFill>
          <a:ln>
            <a:solidFill>
              <a:srgbClr val="0B10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/>
            <a:endParaRPr lang="zh-CN" altLang="en-US" noProof="1">
              <a:solidFill>
                <a:srgbClr val="0B10D1"/>
              </a:solidFill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801689" y="89553"/>
            <a:ext cx="38626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3.4  </a:t>
            </a:r>
            <a:r>
              <a:rPr lang="en-US" altLang="zh-CN" sz="36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NBO Analysis</a:t>
            </a:r>
            <a:endParaRPr lang="zh-CN" altLang="en-US" sz="3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0" name="表格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5995998"/>
              </p:ext>
            </p:extLst>
          </p:nvPr>
        </p:nvGraphicFramePr>
        <p:xfrm>
          <a:off x="2032000" y="2199332"/>
          <a:ext cx="8128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349261443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995528628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3440825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6838129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dirty="0" smtClean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Reactant</a:t>
                      </a:r>
                      <a:endParaRPr lang="zh-CN" altLang="en-US" sz="1800" b="0" dirty="0">
                        <a:solidFill>
                          <a:schemeClr val="tx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dirty="0" smtClean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TS</a:t>
                      </a:r>
                      <a:endParaRPr lang="zh-CN" altLang="en-US" sz="1800" b="0" dirty="0" smtClean="0">
                        <a:solidFill>
                          <a:schemeClr val="tx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dirty="0" smtClean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Product</a:t>
                      </a:r>
                      <a:endParaRPr lang="zh-CN" altLang="en-US" sz="1800" b="0" dirty="0" smtClean="0">
                        <a:solidFill>
                          <a:schemeClr val="tx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00238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C</a:t>
                      </a:r>
                      <a:r>
                        <a:rPr lang="en-US" altLang="zh-CN" baseline="-25000" dirty="0" smtClean="0"/>
                        <a:t>1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0.055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0.268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0.043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08671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H</a:t>
                      </a:r>
                      <a:r>
                        <a:rPr lang="en-US" altLang="zh-CN" baseline="-25000" dirty="0" smtClean="0"/>
                        <a:t>1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0.000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0.286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0.180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36486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H</a:t>
                      </a:r>
                      <a:r>
                        <a:rPr lang="en-US" altLang="zh-CN" baseline="-25000" dirty="0" smtClean="0"/>
                        <a:t>2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0.000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-0.818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0.120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39095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94695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7907"/>
            <a:ext cx="12192000" cy="809625"/>
          </a:xfrm>
          <a:prstGeom prst="rect">
            <a:avLst/>
          </a:prstGeom>
          <a:solidFill>
            <a:srgbClr val="0B10D1"/>
          </a:solidFill>
          <a:ln>
            <a:solidFill>
              <a:srgbClr val="0B10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/>
            <a:endParaRPr lang="zh-CN" altLang="en-US" noProof="1">
              <a:solidFill>
                <a:srgbClr val="0B10D1"/>
              </a:solidFill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801689" y="89553"/>
            <a:ext cx="38626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3.4  </a:t>
            </a:r>
            <a:r>
              <a:rPr lang="en-US" altLang="zh-CN" sz="36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NBO Analysis</a:t>
            </a:r>
            <a:endParaRPr lang="zh-CN" altLang="en-US" sz="3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5" name="图片 4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3567" y="1822262"/>
            <a:ext cx="2756216" cy="3466407"/>
          </a:xfrm>
          <a:prstGeom prst="rect">
            <a:avLst/>
          </a:prstGeom>
        </p:spPr>
      </p:pic>
      <p:cxnSp>
        <p:nvCxnSpPr>
          <p:cNvPr id="46" name="直接箭头连接符 45"/>
          <p:cNvCxnSpPr/>
          <p:nvPr/>
        </p:nvCxnSpPr>
        <p:spPr>
          <a:xfrm flipV="1">
            <a:off x="8779783" y="3374966"/>
            <a:ext cx="393787" cy="1039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图片 4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996" y="1669083"/>
            <a:ext cx="2492460" cy="3619586"/>
          </a:xfrm>
          <a:prstGeom prst="rect">
            <a:avLst/>
          </a:prstGeom>
        </p:spPr>
      </p:pic>
      <p:pic>
        <p:nvPicPr>
          <p:cNvPr id="48" name="图片 4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790625">
            <a:off x="3735388" y="1667737"/>
            <a:ext cx="1786938" cy="1702799"/>
          </a:xfrm>
          <a:prstGeom prst="rect">
            <a:avLst/>
          </a:prstGeom>
        </p:spPr>
      </p:pic>
      <p:cxnSp>
        <p:nvCxnSpPr>
          <p:cNvPr id="49" name="直接箭头连接符 48"/>
          <p:cNvCxnSpPr/>
          <p:nvPr/>
        </p:nvCxnSpPr>
        <p:spPr>
          <a:xfrm flipH="1">
            <a:off x="3306789" y="3110734"/>
            <a:ext cx="512619" cy="1534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图片 4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853880">
            <a:off x="9146676" y="1851113"/>
            <a:ext cx="1885041" cy="1784281"/>
          </a:xfrm>
          <a:prstGeom prst="rect">
            <a:avLst/>
          </a:prstGeom>
        </p:spPr>
      </p:pic>
      <p:sp>
        <p:nvSpPr>
          <p:cNvPr id="51" name="矩形 50"/>
          <p:cNvSpPr/>
          <p:nvPr/>
        </p:nvSpPr>
        <p:spPr>
          <a:xfrm>
            <a:off x="4230604" y="3555465"/>
            <a:ext cx="96181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/>
              <a:t>HOMO</a:t>
            </a:r>
          </a:p>
          <a:p>
            <a:r>
              <a:rPr lang="en-US" altLang="zh-CN" dirty="0" smtClean="0"/>
              <a:t>1.535e</a:t>
            </a:r>
          </a:p>
          <a:p>
            <a:r>
              <a:rPr lang="en-US" altLang="zh-CN" dirty="0" smtClean="0"/>
              <a:t>-</a:t>
            </a:r>
            <a:r>
              <a:rPr lang="en-US" altLang="zh-CN" dirty="0"/>
              <a:t>0.30eV</a:t>
            </a:r>
            <a:endParaRPr lang="zh-CN" altLang="en-US" dirty="0"/>
          </a:p>
        </p:txBody>
      </p:sp>
      <p:sp>
        <p:nvSpPr>
          <p:cNvPr id="52" name="矩形 51"/>
          <p:cNvSpPr/>
          <p:nvPr/>
        </p:nvSpPr>
        <p:spPr>
          <a:xfrm>
            <a:off x="7401675" y="5370069"/>
            <a:ext cx="96181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/>
              <a:t>HOMO</a:t>
            </a:r>
          </a:p>
          <a:p>
            <a:r>
              <a:rPr lang="en-US" altLang="zh-CN" dirty="0" smtClean="0"/>
              <a:t>1.229e</a:t>
            </a:r>
          </a:p>
          <a:p>
            <a:r>
              <a:rPr lang="en-US" altLang="zh-CN" dirty="0" smtClean="0"/>
              <a:t>-</a:t>
            </a:r>
            <a:r>
              <a:rPr lang="en-US" altLang="zh-CN" dirty="0"/>
              <a:t>0.20eV</a:t>
            </a:r>
            <a:endParaRPr lang="zh-CN" altLang="en-US" dirty="0"/>
          </a:p>
        </p:txBody>
      </p:sp>
      <p:sp>
        <p:nvSpPr>
          <p:cNvPr id="53" name="矩形 52"/>
          <p:cNvSpPr/>
          <p:nvPr/>
        </p:nvSpPr>
        <p:spPr>
          <a:xfrm>
            <a:off x="2168175" y="5434093"/>
            <a:ext cx="91082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LUMO</a:t>
            </a:r>
          </a:p>
          <a:p>
            <a:r>
              <a:rPr lang="en-US" altLang="zh-CN" dirty="0" smtClean="0"/>
              <a:t>0.205e</a:t>
            </a:r>
          </a:p>
          <a:p>
            <a:r>
              <a:rPr lang="en-US" altLang="zh-CN" dirty="0" smtClean="0"/>
              <a:t>-0.04eV</a:t>
            </a:r>
            <a:endParaRPr lang="zh-CN" altLang="en-US" dirty="0"/>
          </a:p>
        </p:txBody>
      </p:sp>
      <p:sp>
        <p:nvSpPr>
          <p:cNvPr id="54" name="矩形 53"/>
          <p:cNvSpPr/>
          <p:nvPr/>
        </p:nvSpPr>
        <p:spPr>
          <a:xfrm flipH="1">
            <a:off x="10089196" y="3827512"/>
            <a:ext cx="102055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/>
              <a:t>LUMO</a:t>
            </a:r>
          </a:p>
          <a:p>
            <a:r>
              <a:rPr lang="en-US" altLang="zh-CN" dirty="0" smtClean="0"/>
              <a:t>0.936e</a:t>
            </a:r>
          </a:p>
          <a:p>
            <a:r>
              <a:rPr lang="en-US" altLang="zh-CN" dirty="0" smtClean="0"/>
              <a:t>-0.15eV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45692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3028604" y="2607023"/>
            <a:ext cx="6445481" cy="734695"/>
          </a:xfrm>
        </p:spPr>
        <p:txBody>
          <a:bodyPr/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4000" dirty="0">
                <a:latin typeface="Helvetica" panose="020B0604020202020204" pitchFamily="34" charset="0"/>
                <a:cs typeface="Helvetica" panose="020B0604020202020204" pitchFamily="34" charset="0"/>
              </a:rPr>
              <a:t>Thanks for your attention!</a:t>
            </a:r>
            <a:endParaRPr lang="zh-CN" altLang="en-US" sz="40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0" y="1"/>
            <a:ext cx="12192000" cy="809625"/>
          </a:xfrm>
          <a:prstGeom prst="rect">
            <a:avLst/>
          </a:prstGeom>
          <a:solidFill>
            <a:srgbClr val="0B10D1"/>
          </a:solidFill>
          <a:ln>
            <a:solidFill>
              <a:srgbClr val="0B10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/>
            <a:endParaRPr lang="zh-CN" altLang="en-US" noProof="1">
              <a:solidFill>
                <a:srgbClr val="0B10D1"/>
              </a:solidFill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741613" y="78040"/>
            <a:ext cx="69704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1.1 </a:t>
            </a:r>
            <a:r>
              <a:rPr lang="en-US" altLang="zh-CN" sz="36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600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H</a:t>
            </a:r>
            <a:r>
              <a:rPr lang="en-US" altLang="zh-CN" sz="3600" baseline="-25000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2  </a:t>
            </a:r>
            <a:r>
              <a:rPr lang="en-US" altLang="zh-CN" sz="3600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Activation </a:t>
            </a:r>
            <a:r>
              <a:rPr lang="en-US" altLang="zh-CN" sz="3600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by Pt(PMe</a:t>
            </a:r>
            <a:r>
              <a:rPr lang="en-US" altLang="zh-CN" sz="3600" baseline="-25000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3</a:t>
            </a:r>
            <a:r>
              <a:rPr lang="en-US" altLang="zh-CN" sz="3600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)</a:t>
            </a:r>
            <a:r>
              <a:rPr lang="en-US" altLang="zh-CN" sz="3600" baseline="-25000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2</a:t>
            </a:r>
            <a:endParaRPr lang="zh-CN" altLang="en-US" sz="3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473629" y="2909456"/>
            <a:ext cx="7822276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rgbClr val="0B10D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Method </a:t>
            </a:r>
            <a:r>
              <a:rPr lang="en-US" altLang="zh-CN" dirty="0" smtClean="0">
                <a:latin typeface="Helvetica" panose="020B0604020202020204" pitchFamily="34" charset="0"/>
                <a:cs typeface="Helvetica" panose="020B0604020202020204" pitchFamily="34" charset="0"/>
              </a:rPr>
              <a:t>: </a:t>
            </a:r>
            <a:r>
              <a:rPr lang="en-US" altLang="zh-CN" sz="20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DFT&amp;B3LYP with dispersion correction(GD3BJ)</a:t>
            </a:r>
          </a:p>
          <a:p>
            <a:endParaRPr lang="en-US" altLang="zh-CN" sz="2400" dirty="0" smtClean="0">
              <a:solidFill>
                <a:srgbClr val="0B10D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r>
              <a:rPr lang="en-US" altLang="zh-CN" sz="2400" dirty="0" smtClean="0">
                <a:solidFill>
                  <a:srgbClr val="0B10D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Basis set </a:t>
            </a:r>
            <a:r>
              <a:rPr lang="en-US" altLang="zh-CN" dirty="0" smtClean="0">
                <a:latin typeface="Helvetica" panose="020B0604020202020204" pitchFamily="34" charset="0"/>
                <a:cs typeface="Helvetica" panose="020B0604020202020204" pitchFamily="34" charset="0"/>
              </a:rPr>
              <a:t>: </a:t>
            </a:r>
            <a:r>
              <a:rPr lang="en-US" altLang="zh-CN" sz="20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Pt : modified-LANL2DZ</a:t>
            </a:r>
          </a:p>
          <a:p>
            <a:r>
              <a:rPr lang="en-US" altLang="zh-CN" sz="20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altLang="zh-CN" sz="20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                   P : 6-31+G*</a:t>
            </a:r>
          </a:p>
          <a:p>
            <a:r>
              <a:rPr lang="en-US" altLang="zh-CN" sz="20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    other atoms: 6-31G*</a:t>
            </a:r>
          </a:p>
          <a:p>
            <a:endParaRPr lang="en-US" altLang="zh-CN" sz="20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r>
              <a:rPr lang="en-US" altLang="zh-CN" sz="2000" dirty="0" smtClean="0">
                <a:solidFill>
                  <a:srgbClr val="0B10D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Program : G16</a:t>
            </a:r>
            <a:endParaRPr lang="en-US" altLang="zh-CN" sz="2000" dirty="0">
              <a:solidFill>
                <a:srgbClr val="0B10D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endParaRPr lang="zh-CN" altLang="en-US" dirty="0"/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01827743"/>
              </p:ext>
            </p:extLst>
          </p:nvPr>
        </p:nvGraphicFramePr>
        <p:xfrm>
          <a:off x="2473629" y="1706255"/>
          <a:ext cx="6405733" cy="5693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0" name="CS ChemDraw Drawing" r:id="rId3" imgW="2412142" imgH="214428" progId="ChemDraw.Document.6.0">
                  <p:embed/>
                </p:oleObj>
              </mc:Choice>
              <mc:Fallback>
                <p:oleObj name="CS ChemDraw Drawing" r:id="rId3" imgW="2412142" imgH="214428" progId="ChemDraw.Document.6.0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473629" y="1706255"/>
                        <a:ext cx="6405733" cy="5693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45787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7907"/>
            <a:ext cx="12192000" cy="809625"/>
          </a:xfrm>
          <a:prstGeom prst="rect">
            <a:avLst/>
          </a:prstGeom>
          <a:solidFill>
            <a:srgbClr val="0B10D1"/>
          </a:solidFill>
          <a:ln>
            <a:solidFill>
              <a:srgbClr val="0B10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/>
            <a:endParaRPr lang="zh-CN" altLang="en-US" noProof="1">
              <a:solidFill>
                <a:srgbClr val="0B10D1"/>
              </a:solidFill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315393" y="120331"/>
            <a:ext cx="60696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1.2  </a:t>
            </a:r>
            <a:r>
              <a:rPr lang="en-US" altLang="zh-CN" sz="36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Optimized   </a:t>
            </a:r>
            <a:r>
              <a:rPr lang="en-US" altLang="zh-CN" sz="36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Geometries</a:t>
            </a:r>
            <a:endParaRPr lang="zh-CN" altLang="en-US" sz="3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626" y="1979865"/>
            <a:ext cx="3448397" cy="2042631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2182619" y="3753095"/>
            <a:ext cx="538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1</a:t>
            </a:r>
            <a:endParaRPr lang="zh-CN" altLang="en-US" b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7009" y="2604939"/>
            <a:ext cx="3095768" cy="2074567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0474893" y="4839310"/>
            <a:ext cx="548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3</a:t>
            </a:r>
            <a:endParaRPr lang="zh-CN" altLang="en-US" b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588260" y="1017576"/>
            <a:ext cx="17271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rgbClr val="0B10D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Reactant</a:t>
            </a:r>
            <a:endParaRPr lang="zh-CN" altLang="en-US" sz="2400" dirty="0">
              <a:solidFill>
                <a:srgbClr val="0B10D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9611327" y="1096490"/>
            <a:ext cx="17271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rgbClr val="0B10D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Product</a:t>
            </a:r>
            <a:endParaRPr lang="zh-CN" altLang="en-US" sz="2400" dirty="0">
              <a:solidFill>
                <a:srgbClr val="0B10D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7" name="文本框 13"/>
          <p:cNvSpPr txBox="1"/>
          <p:nvPr/>
        </p:nvSpPr>
        <p:spPr>
          <a:xfrm>
            <a:off x="6271525" y="1044321"/>
            <a:ext cx="8192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dirty="0" smtClean="0">
                <a:solidFill>
                  <a:srgbClr val="0B10D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TS</a:t>
            </a:r>
            <a:endParaRPr lang="zh-CN" altLang="en-US" sz="2400" dirty="0">
              <a:solidFill>
                <a:srgbClr val="0B10D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9861" y="4796123"/>
            <a:ext cx="1530312" cy="825038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2172430" y="4310861"/>
            <a:ext cx="538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+</a:t>
            </a:r>
            <a:endParaRPr lang="zh-CN" altLang="en-US" b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2151120" y="5622653"/>
            <a:ext cx="538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2</a:t>
            </a:r>
            <a:endParaRPr lang="zh-CN" altLang="en-US" b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498310" y="1767606"/>
            <a:ext cx="3583239" cy="4709641"/>
          </a:xfrm>
          <a:prstGeom prst="rect">
            <a:avLst/>
          </a:prstGeom>
          <a:noFill/>
          <a:ln w="19050">
            <a:solidFill>
              <a:srgbClr val="0B10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166" y="2229329"/>
            <a:ext cx="3725741" cy="3372156"/>
          </a:xfrm>
          <a:prstGeom prst="rect">
            <a:avLst/>
          </a:prstGeom>
        </p:spPr>
      </p:pic>
      <p:sp>
        <p:nvSpPr>
          <p:cNvPr id="19" name="右箭头 18"/>
          <p:cNvSpPr/>
          <p:nvPr/>
        </p:nvSpPr>
        <p:spPr>
          <a:xfrm>
            <a:off x="4201891" y="3470462"/>
            <a:ext cx="690085" cy="2826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4" name="右箭头 23"/>
          <p:cNvSpPr/>
          <p:nvPr/>
        </p:nvSpPr>
        <p:spPr>
          <a:xfrm>
            <a:off x="8229600" y="3500905"/>
            <a:ext cx="704924" cy="2826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6204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7907"/>
            <a:ext cx="12192000" cy="809625"/>
          </a:xfrm>
          <a:prstGeom prst="rect">
            <a:avLst/>
          </a:prstGeom>
          <a:solidFill>
            <a:srgbClr val="0B10D1"/>
          </a:solidFill>
          <a:ln>
            <a:solidFill>
              <a:srgbClr val="0B10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/>
            <a:endParaRPr lang="zh-CN" altLang="en-US" noProof="1">
              <a:solidFill>
                <a:srgbClr val="0B10D1"/>
              </a:solidFill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593227" y="89553"/>
            <a:ext cx="85818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1.3  Gibbs Free Energy Profile</a:t>
            </a:r>
            <a:endParaRPr lang="zh-CN" altLang="en-US" sz="3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95827124"/>
              </p:ext>
            </p:extLst>
          </p:nvPr>
        </p:nvGraphicFramePr>
        <p:xfrm>
          <a:off x="2593227" y="1075140"/>
          <a:ext cx="5552902" cy="53574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88" name="CS ChemDraw Drawing" r:id="rId3" imgW="3292881" imgH="3177154" progId="ChemDraw.Document.6.0">
                  <p:embed/>
                </p:oleObj>
              </mc:Choice>
              <mc:Fallback>
                <p:oleObj name="CS ChemDraw Drawing" r:id="rId3" imgW="3292881" imgH="3177154" progId="ChemDraw.Document.6.0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593227" y="1075140"/>
                        <a:ext cx="5552902" cy="535745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39807" y="2431385"/>
            <a:ext cx="3109229" cy="2011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575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7907"/>
            <a:ext cx="12192000" cy="809625"/>
          </a:xfrm>
          <a:prstGeom prst="rect">
            <a:avLst/>
          </a:prstGeom>
          <a:solidFill>
            <a:srgbClr val="0B10D1"/>
          </a:solidFill>
          <a:ln>
            <a:solidFill>
              <a:srgbClr val="0B10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/>
            <a:endParaRPr lang="zh-CN" altLang="en-US" noProof="1">
              <a:solidFill>
                <a:srgbClr val="0B10D1"/>
              </a:solidFill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801689" y="89553"/>
            <a:ext cx="38626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1.4  NBO Analysis</a:t>
            </a:r>
            <a:endParaRPr lang="zh-CN" altLang="en-US" sz="3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0" name="表格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5373061"/>
              </p:ext>
            </p:extLst>
          </p:nvPr>
        </p:nvGraphicFramePr>
        <p:xfrm>
          <a:off x="2032000" y="1717193"/>
          <a:ext cx="8128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349261443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995528628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3440825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6838129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dirty="0" smtClean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Reactant</a:t>
                      </a:r>
                      <a:endParaRPr lang="zh-CN" altLang="en-US" sz="1800" b="0" dirty="0">
                        <a:solidFill>
                          <a:schemeClr val="tx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dirty="0" smtClean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TS</a:t>
                      </a:r>
                      <a:endParaRPr lang="zh-CN" altLang="en-US" sz="1800" b="0" dirty="0" smtClean="0">
                        <a:solidFill>
                          <a:schemeClr val="tx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dirty="0" smtClean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Product</a:t>
                      </a:r>
                      <a:endParaRPr lang="zh-CN" altLang="en-US" sz="1800" b="0" dirty="0" smtClean="0">
                        <a:solidFill>
                          <a:schemeClr val="tx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00238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Pt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-0.593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-0.617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-0.684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08671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H</a:t>
                      </a:r>
                      <a:r>
                        <a:rPr lang="en-US" altLang="zh-CN" baseline="-25000" dirty="0" smtClean="0"/>
                        <a:t>1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0.000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0.024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-0.047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36486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H</a:t>
                      </a:r>
                      <a:r>
                        <a:rPr lang="en-US" altLang="zh-CN" baseline="-25000" dirty="0" smtClean="0"/>
                        <a:t>2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0.000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0.024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-0.056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39095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77727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7907"/>
            <a:ext cx="12192000" cy="809625"/>
          </a:xfrm>
          <a:prstGeom prst="rect">
            <a:avLst/>
          </a:prstGeom>
          <a:solidFill>
            <a:srgbClr val="0B10D1"/>
          </a:solidFill>
          <a:ln>
            <a:solidFill>
              <a:srgbClr val="0B10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/>
            <a:endParaRPr lang="zh-CN" altLang="en-US" noProof="1">
              <a:solidFill>
                <a:srgbClr val="0B10D1"/>
              </a:solidFill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801689" y="89553"/>
            <a:ext cx="38626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1.4  NBO Analysis</a:t>
            </a:r>
            <a:endParaRPr lang="zh-CN" altLang="en-US" sz="3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769" y="2960017"/>
            <a:ext cx="4041801" cy="2113298"/>
          </a:xfrm>
          <a:prstGeom prst="rect">
            <a:avLst/>
          </a:prstGeom>
        </p:spPr>
      </p:pic>
      <p:sp>
        <p:nvSpPr>
          <p:cNvPr id="30" name="矩形 29"/>
          <p:cNvSpPr/>
          <p:nvPr/>
        </p:nvSpPr>
        <p:spPr>
          <a:xfrm>
            <a:off x="2883493" y="5314744"/>
            <a:ext cx="130835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/>
              <a:t>HOMO 1.909e</a:t>
            </a:r>
          </a:p>
          <a:p>
            <a:r>
              <a:rPr lang="en-US" altLang="zh-CN" dirty="0" smtClean="0"/>
              <a:t>-4.54eV</a:t>
            </a:r>
          </a:p>
          <a:p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3359" y="3059153"/>
            <a:ext cx="3391227" cy="2058959"/>
          </a:xfrm>
          <a:prstGeom prst="rect">
            <a:avLst/>
          </a:prstGeom>
        </p:spPr>
      </p:pic>
      <p:sp>
        <p:nvSpPr>
          <p:cNvPr id="31" name="矩形 30"/>
          <p:cNvSpPr/>
          <p:nvPr/>
        </p:nvSpPr>
        <p:spPr>
          <a:xfrm>
            <a:off x="9443178" y="5268578"/>
            <a:ext cx="100592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LUMO </a:t>
            </a:r>
            <a:r>
              <a:rPr lang="en-US" altLang="zh-CN" dirty="0" smtClean="0"/>
              <a:t>0.198e</a:t>
            </a:r>
          </a:p>
          <a:p>
            <a:r>
              <a:rPr lang="en-US" altLang="zh-CN" dirty="0"/>
              <a:t>-</a:t>
            </a:r>
            <a:r>
              <a:rPr lang="en-US" altLang="zh-CN" dirty="0" smtClean="0"/>
              <a:t>0.43eV</a:t>
            </a:r>
            <a:endParaRPr lang="zh-CN" altLang="en-US" dirty="0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06931" y="1645204"/>
            <a:ext cx="888784" cy="709594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88007" y="1513807"/>
            <a:ext cx="1642677" cy="972389"/>
          </a:xfrm>
          <a:prstGeom prst="rect">
            <a:avLst/>
          </a:prstGeom>
        </p:spPr>
      </p:pic>
      <p:cxnSp>
        <p:nvCxnSpPr>
          <p:cNvPr id="32" name="直接箭头连接符 31"/>
          <p:cNvCxnSpPr/>
          <p:nvPr/>
        </p:nvCxnSpPr>
        <p:spPr>
          <a:xfrm flipV="1">
            <a:off x="3801689" y="2397564"/>
            <a:ext cx="221671" cy="8693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矩形 34"/>
          <p:cNvSpPr/>
          <p:nvPr/>
        </p:nvSpPr>
        <p:spPr>
          <a:xfrm>
            <a:off x="10602157" y="1645204"/>
            <a:ext cx="102784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HOMO</a:t>
            </a:r>
            <a:endParaRPr lang="en-US" altLang="zh-CN" dirty="0"/>
          </a:p>
          <a:p>
            <a:r>
              <a:rPr lang="en-US" altLang="zh-CN" dirty="0" smtClean="0"/>
              <a:t>1.818e</a:t>
            </a:r>
          </a:p>
          <a:p>
            <a:r>
              <a:rPr lang="en-US" altLang="zh-CN" dirty="0" smtClean="0"/>
              <a:t>-11.51eV</a:t>
            </a:r>
          </a:p>
        </p:txBody>
      </p:sp>
      <p:sp>
        <p:nvSpPr>
          <p:cNvPr id="36" name="矩形 35"/>
          <p:cNvSpPr/>
          <p:nvPr/>
        </p:nvSpPr>
        <p:spPr>
          <a:xfrm>
            <a:off x="5168078" y="1922611"/>
            <a:ext cx="840295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LUMO</a:t>
            </a:r>
          </a:p>
          <a:p>
            <a:r>
              <a:rPr lang="en-US" altLang="zh-CN" dirty="0" smtClean="0"/>
              <a:t>0.099e</a:t>
            </a:r>
          </a:p>
          <a:p>
            <a:r>
              <a:rPr lang="en-US" altLang="zh-CN" dirty="0" smtClean="0"/>
              <a:t>2.27eV</a:t>
            </a:r>
          </a:p>
          <a:p>
            <a:endParaRPr lang="zh-CN" altLang="en-US" dirty="0"/>
          </a:p>
        </p:txBody>
      </p:sp>
      <p:cxnSp>
        <p:nvCxnSpPr>
          <p:cNvPr id="37" name="直接箭头连接符 36"/>
          <p:cNvCxnSpPr/>
          <p:nvPr/>
        </p:nvCxnSpPr>
        <p:spPr>
          <a:xfrm>
            <a:off x="9625307" y="2294451"/>
            <a:ext cx="67333" cy="15294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2691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0" y="1"/>
            <a:ext cx="12192000" cy="809625"/>
          </a:xfrm>
          <a:prstGeom prst="rect">
            <a:avLst/>
          </a:prstGeom>
          <a:solidFill>
            <a:srgbClr val="0B10D1"/>
          </a:solidFill>
          <a:ln>
            <a:solidFill>
              <a:srgbClr val="0B10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/>
            <a:endParaRPr lang="zh-CN" altLang="en-US" noProof="1">
              <a:solidFill>
                <a:srgbClr val="0B10D1"/>
              </a:solidFill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741613" y="78040"/>
            <a:ext cx="69704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2.1  </a:t>
            </a:r>
            <a:r>
              <a:rPr lang="en-US" altLang="zh-CN" sz="3600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H</a:t>
            </a:r>
            <a:r>
              <a:rPr lang="en-US" altLang="zh-CN" sz="3600" baseline="-25000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2  </a:t>
            </a:r>
            <a:r>
              <a:rPr lang="en-US" altLang="zh-CN" sz="3600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Activation </a:t>
            </a:r>
            <a:r>
              <a:rPr lang="en-US" altLang="zh-CN" sz="3600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by </a:t>
            </a:r>
            <a:r>
              <a:rPr lang="en-US" altLang="zh-CN" sz="3600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PMe</a:t>
            </a:r>
            <a:r>
              <a:rPr lang="en-US" altLang="zh-CN" sz="3600" baseline="-25000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3</a:t>
            </a:r>
            <a:endParaRPr lang="zh-CN" altLang="en-US" sz="3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473629" y="2909456"/>
            <a:ext cx="7822276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rgbClr val="0B10D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Method </a:t>
            </a:r>
            <a:r>
              <a:rPr lang="en-US" altLang="zh-CN" dirty="0" smtClean="0">
                <a:latin typeface="Helvetica" panose="020B0604020202020204" pitchFamily="34" charset="0"/>
                <a:cs typeface="Helvetica" panose="020B0604020202020204" pitchFamily="34" charset="0"/>
              </a:rPr>
              <a:t>: </a:t>
            </a:r>
            <a:r>
              <a:rPr lang="en-US" altLang="zh-CN" sz="20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DFT&amp;B3LYP with dispersion correction(GD3BJ)</a:t>
            </a:r>
          </a:p>
          <a:p>
            <a:endParaRPr lang="en-US" altLang="zh-CN" sz="2400" dirty="0" smtClean="0">
              <a:solidFill>
                <a:srgbClr val="0B10D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r>
              <a:rPr lang="en-US" altLang="zh-CN" sz="2400" dirty="0" smtClean="0">
                <a:solidFill>
                  <a:srgbClr val="0B10D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Basis set </a:t>
            </a:r>
            <a:r>
              <a:rPr lang="en-US" altLang="zh-CN" dirty="0" smtClean="0">
                <a:latin typeface="Helvetica" panose="020B0604020202020204" pitchFamily="34" charset="0"/>
                <a:cs typeface="Helvetica" panose="020B0604020202020204" pitchFamily="34" charset="0"/>
              </a:rPr>
              <a:t>: </a:t>
            </a:r>
            <a:r>
              <a:rPr lang="en-US" altLang="zh-CN" sz="20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6-311G**</a:t>
            </a:r>
          </a:p>
          <a:p>
            <a:endParaRPr lang="en-US" altLang="zh-CN" sz="20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r>
              <a:rPr lang="en-US" altLang="zh-CN" sz="2400" dirty="0">
                <a:solidFill>
                  <a:srgbClr val="0B10D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Optimizations</a:t>
            </a:r>
            <a:r>
              <a:rPr lang="en-US" altLang="zh-CN" sz="20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were performed in </a:t>
            </a:r>
            <a:r>
              <a:rPr lang="en-US" altLang="zh-CN" sz="2000" dirty="0" smtClean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benzene</a:t>
            </a:r>
            <a:r>
              <a:rPr lang="en-US" altLang="zh-CN" sz="20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solution.</a:t>
            </a:r>
          </a:p>
          <a:p>
            <a:r>
              <a:rPr lang="en-US" altLang="zh-CN" sz="20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Solvent effect was considered with </a:t>
            </a:r>
            <a:r>
              <a:rPr lang="en-US" altLang="zh-CN" sz="2000" dirty="0" smtClean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SMD</a:t>
            </a:r>
            <a:r>
              <a:rPr lang="en-US" altLang="zh-CN" sz="20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model.</a:t>
            </a:r>
          </a:p>
          <a:p>
            <a:endParaRPr lang="en-US" altLang="zh-CN" sz="20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r>
              <a:rPr lang="en-US" altLang="zh-CN" sz="2000" dirty="0" smtClean="0">
                <a:solidFill>
                  <a:srgbClr val="0B10D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Program : G16</a:t>
            </a:r>
            <a:endParaRPr lang="en-US" altLang="zh-CN" sz="2000" dirty="0">
              <a:solidFill>
                <a:srgbClr val="0B10D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endParaRPr lang="zh-CN" altLang="en-US" dirty="0"/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29723190"/>
              </p:ext>
            </p:extLst>
          </p:nvPr>
        </p:nvGraphicFramePr>
        <p:xfrm>
          <a:off x="2473629" y="1815696"/>
          <a:ext cx="6645433" cy="7492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00" name="CS ChemDraw Drawing" r:id="rId3" imgW="1619546" imgH="182455" progId="ChemDraw.Document.6.0">
                  <p:embed/>
                </p:oleObj>
              </mc:Choice>
              <mc:Fallback>
                <p:oleObj name="CS ChemDraw Drawing" r:id="rId3" imgW="1619546" imgH="182455" progId="ChemDraw.Document.6.0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473629" y="1815696"/>
                        <a:ext cx="6645433" cy="74924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52591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7907"/>
            <a:ext cx="12192000" cy="809625"/>
          </a:xfrm>
          <a:prstGeom prst="rect">
            <a:avLst/>
          </a:prstGeom>
          <a:solidFill>
            <a:srgbClr val="0B10D1"/>
          </a:solidFill>
          <a:ln>
            <a:solidFill>
              <a:srgbClr val="0B10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/>
            <a:endParaRPr lang="zh-CN" altLang="en-US" noProof="1">
              <a:solidFill>
                <a:srgbClr val="0B10D1"/>
              </a:solidFill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315393" y="120331"/>
            <a:ext cx="60696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2.2  Optimized   </a:t>
            </a:r>
            <a:r>
              <a:rPr lang="en-US" altLang="zh-CN" sz="36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Geometries</a:t>
            </a:r>
            <a:endParaRPr lang="zh-CN" altLang="en-US" sz="3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653451" y="3641445"/>
            <a:ext cx="538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1</a:t>
            </a:r>
            <a:endParaRPr lang="zh-CN" altLang="en-US" b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0414130" y="5023976"/>
            <a:ext cx="548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3</a:t>
            </a:r>
            <a:endParaRPr lang="zh-CN" altLang="en-US" b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588260" y="1017576"/>
            <a:ext cx="17271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rgbClr val="0B10D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Reactant</a:t>
            </a:r>
            <a:endParaRPr lang="zh-CN" altLang="en-US" sz="2400" dirty="0">
              <a:solidFill>
                <a:srgbClr val="0B10D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9611327" y="1096490"/>
            <a:ext cx="17271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rgbClr val="0B10D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Product</a:t>
            </a:r>
            <a:endParaRPr lang="zh-CN" altLang="en-US" sz="2400" dirty="0">
              <a:solidFill>
                <a:srgbClr val="0B10D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7" name="文本框 13"/>
          <p:cNvSpPr txBox="1"/>
          <p:nvPr/>
        </p:nvSpPr>
        <p:spPr>
          <a:xfrm>
            <a:off x="6271525" y="1044321"/>
            <a:ext cx="8192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dirty="0" smtClean="0">
                <a:solidFill>
                  <a:srgbClr val="0B10D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TS</a:t>
            </a:r>
            <a:endParaRPr lang="zh-CN" altLang="en-US" sz="2400" dirty="0">
              <a:solidFill>
                <a:srgbClr val="0B10D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653450" y="4244289"/>
            <a:ext cx="538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+</a:t>
            </a:r>
            <a:endParaRPr lang="zh-CN" altLang="en-US" b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498310" y="1767606"/>
            <a:ext cx="2594025" cy="4117805"/>
          </a:xfrm>
          <a:prstGeom prst="rect">
            <a:avLst/>
          </a:prstGeom>
          <a:noFill/>
          <a:ln w="19050">
            <a:solidFill>
              <a:srgbClr val="0B10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915" y="2063765"/>
            <a:ext cx="2240280" cy="134416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3942" y="4658381"/>
            <a:ext cx="1107884" cy="51064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51787" y="2116942"/>
            <a:ext cx="3100654" cy="237858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7257" y="1847857"/>
            <a:ext cx="3564993" cy="3120152"/>
          </a:xfrm>
          <a:prstGeom prst="rect">
            <a:avLst/>
          </a:prstGeom>
        </p:spPr>
      </p:pic>
      <p:sp>
        <p:nvSpPr>
          <p:cNvPr id="2" name="右箭头 1"/>
          <p:cNvSpPr/>
          <p:nvPr/>
        </p:nvSpPr>
        <p:spPr>
          <a:xfrm>
            <a:off x="3645732" y="3350609"/>
            <a:ext cx="881149" cy="2826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1588260" y="5256955"/>
            <a:ext cx="573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2</a:t>
            </a:r>
            <a:endParaRPr lang="zh-CN" altLang="en-US" b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9" name="右箭头 18"/>
          <p:cNvSpPr/>
          <p:nvPr/>
        </p:nvSpPr>
        <p:spPr>
          <a:xfrm>
            <a:off x="7808646" y="3326141"/>
            <a:ext cx="881149" cy="2826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4439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7907"/>
            <a:ext cx="12192000" cy="809625"/>
          </a:xfrm>
          <a:prstGeom prst="rect">
            <a:avLst/>
          </a:prstGeom>
          <a:solidFill>
            <a:srgbClr val="0B10D1"/>
          </a:solidFill>
          <a:ln>
            <a:solidFill>
              <a:srgbClr val="0B10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/>
            <a:endParaRPr lang="zh-CN" altLang="en-US" noProof="1">
              <a:solidFill>
                <a:srgbClr val="0B10D1"/>
              </a:solidFill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593227" y="89553"/>
            <a:ext cx="85818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2.3  Gibbs Free Energy Profile</a:t>
            </a:r>
            <a:endParaRPr lang="zh-CN" altLang="en-US" sz="3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/>
          <a:srcRect l="17839" t="16007" r="19027" b="18605"/>
          <a:stretch/>
        </p:blipFill>
        <p:spPr>
          <a:xfrm>
            <a:off x="5314090" y="1020323"/>
            <a:ext cx="1372194" cy="1243842"/>
          </a:xfrm>
          <a:prstGeom prst="rect">
            <a:avLst/>
          </a:prstGeom>
        </p:spPr>
      </p:pic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58304580"/>
              </p:ext>
            </p:extLst>
          </p:nvPr>
        </p:nvGraphicFramePr>
        <p:xfrm>
          <a:off x="1806575" y="1020763"/>
          <a:ext cx="5253038" cy="5140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26" name="CS ChemDraw Drawing" r:id="rId4" imgW="3180099" imgH="3113208" progId="ChemDraw.Document.6.0">
                  <p:embed/>
                </p:oleObj>
              </mc:Choice>
              <mc:Fallback>
                <p:oleObj name="CS ChemDraw Drawing" r:id="rId4" imgW="3180099" imgH="3113208" progId="ChemDraw.Document.6.0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806575" y="1020763"/>
                        <a:ext cx="5253038" cy="5140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13219" y="3489707"/>
            <a:ext cx="1370386" cy="105125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93227" y="5990012"/>
            <a:ext cx="1159548" cy="695729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56533" y="6161408"/>
            <a:ext cx="477715" cy="219302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3661884" y="6086393"/>
            <a:ext cx="28869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+</a:t>
            </a:r>
            <a:endParaRPr lang="zh-CN" altLang="en-US" dirty="0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12481" y="2415879"/>
            <a:ext cx="3615241" cy="1743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440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cover"/>
</p:tagLst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2658</TotalTime>
  <Words>307</Words>
  <Application>Microsoft Office PowerPoint</Application>
  <PresentationFormat>宽屏</PresentationFormat>
  <Paragraphs>152</Paragraphs>
  <Slides>17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7" baseType="lpstr">
      <vt:lpstr>等线</vt:lpstr>
      <vt:lpstr>等线 Light</vt:lpstr>
      <vt:lpstr>黑体</vt:lpstr>
      <vt:lpstr>Arial</vt:lpstr>
      <vt:lpstr>Calibri</vt:lpstr>
      <vt:lpstr>Calibri Light</vt:lpstr>
      <vt:lpstr>Helvetica</vt:lpstr>
      <vt:lpstr>Times New Roman</vt:lpstr>
      <vt:lpstr>Office 主题​​</vt:lpstr>
      <vt:lpstr>CS ChemDraw Drawing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Work report</dc:title>
  <dc:creator>杨林林</dc:creator>
  <cp:lastModifiedBy>杨林林</cp:lastModifiedBy>
  <cp:revision>324</cp:revision>
  <dcterms:created xsi:type="dcterms:W3CDTF">2019-10-05T12:36:00Z</dcterms:created>
  <dcterms:modified xsi:type="dcterms:W3CDTF">2019-11-22T10:36:25Z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2052-11.1.0.8765</vt:lpwstr>
  </property>
</Properties>
</file>